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370" autoAdjust="0"/>
    <p:restoredTop sz="96350" autoAdjust="0"/>
  </p:normalViewPr>
  <p:slideViewPr>
    <p:cSldViewPr>
      <p:cViewPr varScale="1">
        <p:scale>
          <a:sx n="84" d="100"/>
          <a:sy n="84" d="100"/>
        </p:scale>
        <p:origin x="193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698543-D242-4675-839B-7D36175C9A6F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A772EE-4E73-483E-93C0-2C3894FA3E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03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056C4-3FB2-4C11-A99F-3871133004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12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0C21E-49DC-4AE3-A95D-AB8DEC6AD4B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BA40C-4945-4A33-A969-350AC81695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CC74-329C-4485-B2FB-F274083E5F85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FFA9-B0DC-44A4-8F8F-9C90EDDBEB5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FAC8-5E7F-4FBB-BEEB-14209AEFF008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ED79-9446-422F-9E30-69CAE3B2BCE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832A6-8C3B-4831-8E47-CA392E79B418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AC76-D3D8-42B8-9786-AD998AB098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EA4D0-0B96-4630-8FBB-3EC054DAB06D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4543-B82A-4E5D-8DF7-87CDE107904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EAC47-CAC6-4285-A3A7-85EB6DE0257E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63533-D0FF-499B-976E-C99092A4F56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A1AC-567F-441F-9B33-474794616747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89C4-C303-4C5F-8B1D-371EB9FA16A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AB87A-59DC-4A17-B87C-249093588C8B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65CFA-A820-4932-A46A-78841C5D114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B1C21-DC31-4205-8B08-CFD5ACD29137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8B47-B483-4630-A313-05F0888930D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A6E1-847E-4C86-ACE7-CD94193EE4DC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3FAF-9FF0-4039-AAA6-AD544269F99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5733-F67D-43FD-8FFD-0C9386836821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12E9-1CBB-489B-8413-DD8E22C2F34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23D0FE-C174-4CEA-9B27-CEB57338272A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877292-1536-4784-B1BD-E1EE4475AF9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116090" y="110281"/>
            <a:ext cx="8930122" cy="6422403"/>
            <a:chOff x="116090" y="110281"/>
            <a:chExt cx="8930122" cy="6422403"/>
          </a:xfrm>
        </p:grpSpPr>
        <p:sp>
          <p:nvSpPr>
            <p:cNvPr id="18" name="Textfeld 17"/>
            <p:cNvSpPr txBox="1"/>
            <p:nvPr/>
          </p:nvSpPr>
          <p:spPr>
            <a:xfrm>
              <a:off x="222189" y="5747854"/>
              <a:ext cx="6163295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900" dirty="0"/>
                <a:t>CEVAA	</a:t>
              </a:r>
              <a:r>
                <a:rPr lang="de-CH" sz="900" dirty="0" err="1"/>
                <a:t>Communauté</a:t>
              </a:r>
              <a:r>
                <a:rPr lang="de-CH" sz="900" dirty="0"/>
                <a:t> </a:t>
              </a:r>
              <a:r>
                <a:rPr lang="de-CH" sz="900" dirty="0" err="1"/>
                <a:t>d’Eglises</a:t>
              </a:r>
              <a:r>
                <a:rPr lang="de-CH" sz="900" dirty="0"/>
                <a:t> en </a:t>
              </a:r>
              <a:r>
                <a:rPr lang="de-CH" sz="900" dirty="0" err="1"/>
                <a:t>mission</a:t>
              </a:r>
              <a:endParaRPr lang="de-CH" sz="900" dirty="0"/>
            </a:p>
            <a:p>
              <a:r>
                <a:rPr lang="de-CH" sz="900" dirty="0"/>
                <a:t>CEPPLE	Conférence des </a:t>
              </a:r>
              <a:r>
                <a:rPr lang="de-CH" sz="900" dirty="0" err="1"/>
                <a:t>Eglises</a:t>
              </a:r>
              <a:r>
                <a:rPr lang="de-CH" sz="900" dirty="0"/>
                <a:t> </a:t>
              </a:r>
              <a:r>
                <a:rPr lang="de-CH" sz="900" dirty="0" err="1"/>
                <a:t>protestantes</a:t>
              </a:r>
              <a:r>
                <a:rPr lang="de-CH" sz="900" dirty="0"/>
                <a:t> en </a:t>
              </a:r>
              <a:r>
                <a:rPr lang="de-CH" sz="900" dirty="0" err="1"/>
                <a:t>pays</a:t>
              </a:r>
              <a:endParaRPr lang="de-CH" sz="900" dirty="0"/>
            </a:p>
            <a:p>
              <a:r>
                <a:rPr lang="de-CH" sz="900" dirty="0"/>
                <a:t>CER       	</a:t>
              </a:r>
              <a:r>
                <a:rPr lang="de-CH" sz="900" dirty="0" err="1"/>
                <a:t>Conférence</a:t>
              </a:r>
              <a:r>
                <a:rPr lang="de-CH" sz="900" dirty="0"/>
                <a:t> des </a:t>
              </a:r>
              <a:r>
                <a:rPr lang="de-CH" sz="900" dirty="0" err="1"/>
                <a:t>Eglises</a:t>
              </a:r>
              <a:r>
                <a:rPr lang="de-CH" sz="900" dirty="0"/>
                <a:t> </a:t>
              </a:r>
              <a:r>
                <a:rPr lang="de-CH" sz="900" dirty="0" err="1"/>
                <a:t>réformées</a:t>
              </a:r>
              <a:r>
                <a:rPr lang="de-CH" sz="900" dirty="0"/>
                <a:t> de Suisse </a:t>
              </a:r>
              <a:r>
                <a:rPr lang="de-CH" sz="900" dirty="0" err="1"/>
                <a:t>romande</a:t>
              </a:r>
              <a:r>
                <a:rPr lang="de-CH" sz="900" dirty="0"/>
                <a:t> </a:t>
              </a:r>
            </a:p>
            <a:p>
              <a:r>
                <a:rPr lang="de-CH" sz="900" dirty="0"/>
                <a:t>CS          	Conseil synodal</a:t>
              </a:r>
            </a:p>
            <a:p>
              <a:r>
                <a:rPr lang="de-CH" sz="900" dirty="0"/>
                <a:t>CSP        	</a:t>
              </a:r>
              <a:r>
                <a:rPr lang="de-CH" sz="900" dirty="0" err="1"/>
                <a:t>Centre</a:t>
              </a:r>
              <a:r>
                <a:rPr lang="de-CH" sz="900" dirty="0"/>
                <a:t> </a:t>
              </a:r>
              <a:r>
                <a:rPr lang="de-CH" sz="900" dirty="0" err="1"/>
                <a:t>social</a:t>
              </a:r>
              <a:r>
                <a:rPr lang="de-CH" sz="900" dirty="0"/>
                <a:t> </a:t>
              </a:r>
              <a:r>
                <a:rPr lang="de-CH" sz="900" dirty="0" err="1"/>
                <a:t>protestant</a:t>
              </a:r>
              <a:endParaRPr lang="de-CH" sz="900" dirty="0"/>
            </a:p>
          </p:txBody>
        </p:sp>
        <p:grpSp>
          <p:nvGrpSpPr>
            <p:cNvPr id="24" name="Groupe 23"/>
            <p:cNvGrpSpPr/>
            <p:nvPr/>
          </p:nvGrpSpPr>
          <p:grpSpPr>
            <a:xfrm>
              <a:off x="116090" y="110281"/>
              <a:ext cx="8930122" cy="5529010"/>
              <a:chOff x="35496" y="104398"/>
              <a:chExt cx="8930122" cy="5529010"/>
            </a:xfrm>
          </p:grpSpPr>
          <p:grpSp>
            <p:nvGrpSpPr>
              <p:cNvPr id="2" name="Gruppieren 365"/>
              <p:cNvGrpSpPr>
                <a:grpSpLocks/>
              </p:cNvGrpSpPr>
              <p:nvPr/>
            </p:nvGrpSpPr>
            <p:grpSpPr bwMode="auto">
              <a:xfrm>
                <a:off x="35496" y="104398"/>
                <a:ext cx="8903802" cy="683541"/>
                <a:chOff x="35496" y="1616990"/>
                <a:chExt cx="9001000" cy="659882"/>
              </a:xfrm>
            </p:grpSpPr>
            <p:grpSp>
              <p:nvGrpSpPr>
                <p:cNvPr id="3" name="Gruppieren 155"/>
                <p:cNvGrpSpPr>
                  <a:grpSpLocks/>
                </p:cNvGrpSpPr>
                <p:nvPr/>
              </p:nvGrpSpPr>
              <p:grpSpPr bwMode="auto">
                <a:xfrm>
                  <a:off x="35496" y="1628800"/>
                  <a:ext cx="1223946" cy="648072"/>
                  <a:chOff x="35496" y="1772816"/>
                  <a:chExt cx="1223946" cy="648072"/>
                </a:xfrm>
              </p:grpSpPr>
              <p:sp>
                <p:nvSpPr>
                  <p:cNvPr id="4" name="Rechteck 3"/>
                  <p:cNvSpPr/>
                  <p:nvPr/>
                </p:nvSpPr>
                <p:spPr>
                  <a:xfrm>
                    <a:off x="35496" y="1772816"/>
                    <a:ext cx="1223946" cy="648072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205" name="Textfeld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224" y="1963450"/>
                    <a:ext cx="1200489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Présidence</a:t>
                    </a:r>
                    <a:endParaRPr lang="en-US" sz="1200" b="1" dirty="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" name="Gruppieren 154"/>
                <p:cNvGrpSpPr>
                  <a:grpSpLocks/>
                </p:cNvGrpSpPr>
                <p:nvPr/>
              </p:nvGrpSpPr>
              <p:grpSpPr bwMode="auto">
                <a:xfrm>
                  <a:off x="1330878" y="1616990"/>
                  <a:ext cx="1225533" cy="659882"/>
                  <a:chOff x="1330878" y="1761006"/>
                  <a:chExt cx="1225533" cy="659882"/>
                </a:xfrm>
              </p:grpSpPr>
              <p:sp>
                <p:nvSpPr>
                  <p:cNvPr id="5" name="Rechteck 4"/>
                  <p:cNvSpPr/>
                  <p:nvPr/>
                </p:nvSpPr>
                <p:spPr>
                  <a:xfrm>
                    <a:off x="1330878" y="1772816"/>
                    <a:ext cx="1225533" cy="648072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sp>
                <p:nvSpPr>
                  <p:cNvPr id="3203" name="Textfeld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4500" y="1761006"/>
                    <a:ext cx="1187623" cy="6239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Oecuménisme</a:t>
                    </a:r>
                  </a:p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Terre Nouvelle</a:t>
                    </a:r>
                  </a:p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Migration</a:t>
                    </a:r>
                    <a:endParaRPr lang="en-US" sz="1200" b="1" dirty="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2" name="Gruppieren 149"/>
                <p:cNvGrpSpPr>
                  <a:grpSpLocks/>
                </p:cNvGrpSpPr>
                <p:nvPr/>
              </p:nvGrpSpPr>
              <p:grpSpPr bwMode="auto">
                <a:xfrm>
                  <a:off x="2627848" y="1628800"/>
                  <a:ext cx="1223945" cy="648072"/>
                  <a:chOff x="2627848" y="1772816"/>
                  <a:chExt cx="1223945" cy="648072"/>
                </a:xfrm>
              </p:grpSpPr>
              <p:sp>
                <p:nvSpPr>
                  <p:cNvPr id="7" name="Rechteck 6"/>
                  <p:cNvSpPr/>
                  <p:nvPr/>
                </p:nvSpPr>
                <p:spPr>
                  <a:xfrm>
                    <a:off x="2627848" y="1772816"/>
                    <a:ext cx="1223945" cy="648072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sp>
                <p:nvSpPr>
                  <p:cNvPr id="3201" name="Textfeld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1727" y="1946647"/>
                    <a:ext cx="1187624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Diaconie</a:t>
                    </a:r>
                    <a:endParaRPr lang="en-US" sz="1200" b="1" dirty="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3" name="Gruppieren 150"/>
                <p:cNvGrpSpPr>
                  <a:grpSpLocks/>
                </p:cNvGrpSpPr>
                <p:nvPr/>
              </p:nvGrpSpPr>
              <p:grpSpPr bwMode="auto">
                <a:xfrm>
                  <a:off x="3923230" y="1628800"/>
                  <a:ext cx="1225533" cy="648072"/>
                  <a:chOff x="3923230" y="1772816"/>
                  <a:chExt cx="1225533" cy="648072"/>
                </a:xfrm>
              </p:grpSpPr>
              <p:sp>
                <p:nvSpPr>
                  <p:cNvPr id="6" name="Rechteck 5"/>
                  <p:cNvSpPr/>
                  <p:nvPr/>
                </p:nvSpPr>
                <p:spPr>
                  <a:xfrm>
                    <a:off x="3923230" y="1772816"/>
                    <a:ext cx="1225533" cy="648072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sp>
                <p:nvSpPr>
                  <p:cNvPr id="3199" name="Textfeld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23928" y="1844824"/>
                    <a:ext cx="1224707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Catéchèse</a:t>
                    </a:r>
                    <a:br>
                      <a:rPr lang="de-CH" sz="1200" b="1" dirty="0">
                        <a:latin typeface="Calibri" pitchFamily="34" charset="0"/>
                      </a:rPr>
                    </a:br>
                    <a:r>
                      <a:rPr lang="de-CH" sz="1200" b="1" dirty="0">
                        <a:latin typeface="Calibri" pitchFamily="34" charset="0"/>
                      </a:rPr>
                      <a:t>Jeunesse</a:t>
                    </a:r>
                    <a:endParaRPr lang="en-US" sz="1200" b="1" dirty="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4" name="Gruppieren 153"/>
                <p:cNvGrpSpPr>
                  <a:grpSpLocks/>
                </p:cNvGrpSpPr>
                <p:nvPr/>
              </p:nvGrpSpPr>
              <p:grpSpPr bwMode="auto">
                <a:xfrm>
                  <a:off x="7812360" y="1628800"/>
                  <a:ext cx="1224136" cy="648072"/>
                  <a:chOff x="7812360" y="1772816"/>
                  <a:chExt cx="1224136" cy="648072"/>
                </a:xfrm>
              </p:grpSpPr>
              <p:sp>
                <p:nvSpPr>
                  <p:cNvPr id="9" name="Rechteck 8"/>
                  <p:cNvSpPr/>
                  <p:nvPr/>
                </p:nvSpPr>
                <p:spPr>
                  <a:xfrm>
                    <a:off x="7812551" y="1772816"/>
                    <a:ext cx="1223945" cy="648072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sp>
                <p:nvSpPr>
                  <p:cNvPr id="3197" name="Textfeld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12360" y="1861464"/>
                    <a:ext cx="1224136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Services centraux</a:t>
                    </a:r>
                    <a:endParaRPr lang="en-US" sz="1200" b="1" dirty="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5" name="Gruppieren 152"/>
                <p:cNvGrpSpPr>
                  <a:grpSpLocks/>
                </p:cNvGrpSpPr>
                <p:nvPr/>
              </p:nvGrpSpPr>
              <p:grpSpPr bwMode="auto">
                <a:xfrm>
                  <a:off x="6509675" y="1628800"/>
                  <a:ext cx="1231439" cy="648072"/>
                  <a:chOff x="6509675" y="1772816"/>
                  <a:chExt cx="1231439" cy="648072"/>
                </a:xfrm>
              </p:grpSpPr>
              <p:sp>
                <p:nvSpPr>
                  <p:cNvPr id="10" name="Rechteck 9"/>
                  <p:cNvSpPr/>
                  <p:nvPr/>
                </p:nvSpPr>
                <p:spPr>
                  <a:xfrm>
                    <a:off x="6515581" y="1772816"/>
                    <a:ext cx="1225533" cy="648072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sp>
                <p:nvSpPr>
                  <p:cNvPr id="3195" name="Textfeld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09675" y="1957570"/>
                    <a:ext cx="1213086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Théologie</a:t>
                    </a:r>
                    <a:endParaRPr lang="en-US" sz="1200" b="1" dirty="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6" name="Gruppieren 151"/>
                <p:cNvGrpSpPr>
                  <a:grpSpLocks/>
                </p:cNvGrpSpPr>
                <p:nvPr/>
              </p:nvGrpSpPr>
              <p:grpSpPr bwMode="auto">
                <a:xfrm>
                  <a:off x="5220072" y="1628800"/>
                  <a:ext cx="1224073" cy="648072"/>
                  <a:chOff x="5220072" y="1772816"/>
                  <a:chExt cx="1224073" cy="648072"/>
                </a:xfrm>
              </p:grpSpPr>
              <p:sp>
                <p:nvSpPr>
                  <p:cNvPr id="8" name="Rechteck 7"/>
                  <p:cNvSpPr/>
                  <p:nvPr/>
                </p:nvSpPr>
                <p:spPr>
                  <a:xfrm>
                    <a:off x="5220199" y="1772816"/>
                    <a:ext cx="1223946" cy="648072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sp>
                <p:nvSpPr>
                  <p:cNvPr id="3193" name="Textfeld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20072" y="1854674"/>
                    <a:ext cx="1224071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de-CH" sz="1200" b="1" dirty="0">
                        <a:latin typeface="Calibri" pitchFamily="34" charset="0"/>
                      </a:rPr>
                      <a:t>Paroisses</a:t>
                    </a:r>
                    <a:br>
                      <a:rPr lang="de-CH" sz="1200" b="1" dirty="0">
                        <a:latin typeface="Calibri" pitchFamily="34" charset="0"/>
                      </a:rPr>
                    </a:br>
                    <a:r>
                      <a:rPr lang="de-CH" sz="1200" b="1" dirty="0">
                        <a:latin typeface="Calibri" pitchFamily="34" charset="0"/>
                      </a:rPr>
                      <a:t>Formation</a:t>
                    </a:r>
                    <a:endParaRPr lang="en-US" sz="1200" b="1" dirty="0"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22" name="Groupe 21"/>
              <p:cNvGrpSpPr/>
              <p:nvPr/>
            </p:nvGrpSpPr>
            <p:grpSpPr>
              <a:xfrm>
                <a:off x="70930" y="790362"/>
                <a:ext cx="8894688" cy="4843046"/>
                <a:chOff x="70930" y="790362"/>
                <a:chExt cx="8894688" cy="4843046"/>
              </a:xfrm>
            </p:grpSpPr>
            <p:cxnSp>
              <p:nvCxnSpPr>
                <p:cNvPr id="206" name="Gerade Verbindung 360"/>
                <p:cNvCxnSpPr/>
                <p:nvPr/>
              </p:nvCxnSpPr>
              <p:spPr bwMode="auto">
                <a:xfrm>
                  <a:off x="78815" y="1456712"/>
                  <a:ext cx="141330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Gerade Verbindung 360"/>
                <p:cNvCxnSpPr/>
                <p:nvPr/>
              </p:nvCxnSpPr>
              <p:spPr bwMode="auto">
                <a:xfrm>
                  <a:off x="79663" y="1102511"/>
                  <a:ext cx="141330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8" name="Connecteur droit 3147"/>
                <p:cNvCxnSpPr>
                  <a:stCxn id="3141" idx="0"/>
                  <a:endCxn id="193" idx="0"/>
                </p:cNvCxnSpPr>
                <p:nvPr/>
              </p:nvCxnSpPr>
              <p:spPr>
                <a:xfrm flipH="1">
                  <a:off x="4544858" y="2331751"/>
                  <a:ext cx="7063" cy="347289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4" name="Connecteur droit 3143"/>
                <p:cNvCxnSpPr>
                  <a:stCxn id="3140" idx="2"/>
                  <a:endCxn id="3141" idx="2"/>
                </p:cNvCxnSpPr>
                <p:nvPr/>
              </p:nvCxnSpPr>
              <p:spPr>
                <a:xfrm>
                  <a:off x="4544858" y="2211682"/>
                  <a:ext cx="7063" cy="350901"/>
                </a:xfrm>
                <a:prstGeom prst="line">
                  <a:avLst/>
                </a:prstGeom>
                <a:ln w="1905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>
                  <a:stCxn id="183" idx="2"/>
                  <a:endCxn id="186" idx="2"/>
                </p:cNvCxnSpPr>
                <p:nvPr/>
              </p:nvCxnSpPr>
              <p:spPr>
                <a:xfrm>
                  <a:off x="4535879" y="1213462"/>
                  <a:ext cx="7466" cy="643887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>
                  <a:stCxn id="138" idx="2"/>
                  <a:endCxn id="259" idx="0"/>
                </p:cNvCxnSpPr>
                <p:nvPr/>
              </p:nvCxnSpPr>
              <p:spPr>
                <a:xfrm>
                  <a:off x="3284825" y="1638270"/>
                  <a:ext cx="36971" cy="525309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3" name="Rechteck 362"/>
                <p:cNvSpPr/>
                <p:nvPr/>
              </p:nvSpPr>
              <p:spPr bwMode="auto">
                <a:xfrm>
                  <a:off x="5482578" y="4996956"/>
                  <a:ext cx="1353629" cy="1925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800" dirty="0"/>
                </a:p>
              </p:txBody>
            </p:sp>
            <p:sp>
              <p:nvSpPr>
                <p:cNvPr id="3140" name="Textfeld 190"/>
                <p:cNvSpPr txBox="1">
                  <a:spLocks noChangeArrowheads="1"/>
                </p:cNvSpPr>
                <p:nvPr/>
              </p:nvSpPr>
              <p:spPr bwMode="auto">
                <a:xfrm>
                  <a:off x="4025518" y="1980850"/>
                  <a:ext cx="1038680" cy="23083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/>
                    <a:t>CREDOC / CIP</a:t>
                  </a:r>
                  <a:endParaRPr lang="en-US" sz="900" dirty="0"/>
                </a:p>
              </p:txBody>
            </p:sp>
            <p:sp>
              <p:nvSpPr>
                <p:cNvPr id="3141" name="Textfeld 191"/>
                <p:cNvSpPr txBox="1">
                  <a:spLocks noChangeArrowheads="1"/>
                </p:cNvSpPr>
                <p:nvPr/>
              </p:nvSpPr>
              <p:spPr bwMode="auto">
                <a:xfrm>
                  <a:off x="4033264" y="2331751"/>
                  <a:ext cx="1037314" cy="23083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/>
                    <a:t>Ministère</a:t>
                  </a:r>
                  <a:endParaRPr lang="en-US" sz="900" dirty="0"/>
                </a:p>
              </p:txBody>
            </p:sp>
            <p:sp>
              <p:nvSpPr>
                <p:cNvPr id="186" name="Textfeld 185"/>
                <p:cNvSpPr txBox="1"/>
                <p:nvPr/>
              </p:nvSpPr>
              <p:spPr bwMode="auto">
                <a:xfrm>
                  <a:off x="4022491" y="1618772"/>
                  <a:ext cx="1041707" cy="238577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Commission</a:t>
                  </a:r>
                  <a:endParaRPr lang="en-US" sz="900" dirty="0"/>
                </a:p>
              </p:txBody>
            </p:sp>
            <p:sp>
              <p:nvSpPr>
                <p:cNvPr id="185" name="Textfeld 184"/>
                <p:cNvSpPr txBox="1"/>
                <p:nvPr/>
              </p:nvSpPr>
              <p:spPr bwMode="auto">
                <a:xfrm>
                  <a:off x="4001178" y="1295588"/>
                  <a:ext cx="1063021" cy="238577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Ministère</a:t>
                  </a:r>
                  <a:endParaRPr lang="en-US" sz="900" dirty="0"/>
                </a:p>
              </p:txBody>
            </p:sp>
            <p:sp>
              <p:nvSpPr>
                <p:cNvPr id="258" name="Textfeld 257"/>
                <p:cNvSpPr txBox="1"/>
                <p:nvPr/>
              </p:nvSpPr>
              <p:spPr bwMode="auto">
                <a:xfrm>
                  <a:off x="2759460" y="1746836"/>
                  <a:ext cx="1065253" cy="238577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Ministère</a:t>
                  </a:r>
                  <a:endParaRPr lang="en-US" sz="900" dirty="0"/>
                </a:p>
              </p:txBody>
            </p:sp>
            <p:sp>
              <p:nvSpPr>
                <p:cNvPr id="259" name="Textfeld 258"/>
                <p:cNvSpPr txBox="1"/>
                <p:nvPr/>
              </p:nvSpPr>
              <p:spPr bwMode="auto">
                <a:xfrm>
                  <a:off x="2794541" y="2163579"/>
                  <a:ext cx="1054510" cy="7848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Commisson paritaire de l‘aumônerie </a:t>
                  </a:r>
                  <a:r>
                    <a:rPr lang="de-CH" sz="900" dirty="0" err="1"/>
                    <a:t>oecuménique</a:t>
                  </a:r>
                  <a:r>
                    <a:rPr lang="de-CH" sz="900" dirty="0"/>
                    <a:t>  des </a:t>
                  </a:r>
                  <a:r>
                    <a:rPr lang="de-CH" sz="900" dirty="0" err="1"/>
                    <a:t>pers.hand</a:t>
                  </a:r>
                  <a:r>
                    <a:rPr lang="de-CH" sz="900" dirty="0"/>
                    <a:t>.</a:t>
                  </a:r>
                  <a:endParaRPr lang="en-US" sz="900" dirty="0"/>
                </a:p>
              </p:txBody>
            </p:sp>
            <p:sp>
              <p:nvSpPr>
                <p:cNvPr id="292" name="Textfeld 291"/>
                <p:cNvSpPr txBox="1"/>
                <p:nvPr/>
              </p:nvSpPr>
              <p:spPr bwMode="auto">
                <a:xfrm>
                  <a:off x="2750556" y="3977259"/>
                  <a:ext cx="1063533" cy="38279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  </a:t>
                  </a:r>
                  <a:r>
                    <a:rPr lang="de-CH" sz="900" dirty="0" err="1"/>
                    <a:t>Plateforme</a:t>
                  </a:r>
                  <a:br>
                    <a:rPr lang="de-CH" sz="900" dirty="0"/>
                  </a:br>
                  <a:r>
                    <a:rPr lang="de-CH" sz="900" dirty="0"/>
                    <a:t>   </a:t>
                  </a:r>
                  <a:r>
                    <a:rPr lang="de-CH" sz="900" dirty="0" err="1"/>
                    <a:t>spiritualité</a:t>
                  </a:r>
                  <a:endParaRPr lang="en-US" sz="900" dirty="0"/>
                </a:p>
              </p:txBody>
            </p:sp>
            <p:sp>
              <p:nvSpPr>
                <p:cNvPr id="297" name="Textfeld 296"/>
                <p:cNvSpPr txBox="1"/>
                <p:nvPr/>
              </p:nvSpPr>
              <p:spPr bwMode="auto">
                <a:xfrm>
                  <a:off x="1414837" y="988583"/>
                  <a:ext cx="1067828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/>
                    <a:t>Terre</a:t>
                  </a:r>
                  <a:r>
                    <a:rPr lang="de-CH" sz="900" dirty="0"/>
                    <a:t> </a:t>
                  </a:r>
                  <a:r>
                    <a:rPr lang="de-CH" sz="900" dirty="0" err="1"/>
                    <a:t>Nouvelle</a:t>
                  </a:r>
                  <a:endParaRPr lang="en-US" sz="900" dirty="0"/>
                </a:p>
              </p:txBody>
            </p:sp>
            <p:sp>
              <p:nvSpPr>
                <p:cNvPr id="298" name="Textfeld 297"/>
                <p:cNvSpPr txBox="1"/>
                <p:nvPr/>
              </p:nvSpPr>
              <p:spPr bwMode="auto">
                <a:xfrm>
                  <a:off x="1420814" y="1327218"/>
                  <a:ext cx="1055977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Ministère</a:t>
                  </a:r>
                  <a:endParaRPr lang="en-US" sz="900" dirty="0"/>
                </a:p>
              </p:txBody>
            </p:sp>
            <p:sp>
              <p:nvSpPr>
                <p:cNvPr id="302" name="Textfeld 301"/>
                <p:cNvSpPr txBox="1"/>
                <p:nvPr/>
              </p:nvSpPr>
              <p:spPr bwMode="auto">
                <a:xfrm>
                  <a:off x="1412886" y="1645743"/>
                  <a:ext cx="1063905" cy="238577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Commission</a:t>
                  </a:r>
                  <a:endParaRPr lang="en-US" sz="900" dirty="0"/>
                </a:p>
              </p:txBody>
            </p:sp>
            <p:sp>
              <p:nvSpPr>
                <p:cNvPr id="183" name="Textfeld 182"/>
                <p:cNvSpPr txBox="1"/>
                <p:nvPr/>
              </p:nvSpPr>
              <p:spPr bwMode="auto">
                <a:xfrm>
                  <a:off x="4001179" y="982630"/>
                  <a:ext cx="1069399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connexion3d</a:t>
                  </a:r>
                  <a:endParaRPr lang="en-US" sz="900" dirty="0"/>
                </a:p>
              </p:txBody>
            </p:sp>
            <p:sp>
              <p:nvSpPr>
                <p:cNvPr id="193" name="Textfeld 192"/>
                <p:cNvSpPr txBox="1"/>
                <p:nvPr/>
              </p:nvSpPr>
              <p:spPr bwMode="auto">
                <a:xfrm>
                  <a:off x="4025517" y="2679040"/>
                  <a:ext cx="1038681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/>
                    <a:t>Com</a:t>
                  </a:r>
                  <a:r>
                    <a:rPr lang="de-CH" sz="900" dirty="0"/>
                    <a:t>. CREDOC</a:t>
                  </a:r>
                  <a:endParaRPr lang="en-US" sz="900" dirty="0"/>
                </a:p>
              </p:txBody>
            </p:sp>
            <p:sp>
              <p:nvSpPr>
                <p:cNvPr id="197" name="Textfeld 196"/>
                <p:cNvSpPr txBox="1"/>
                <p:nvPr/>
              </p:nvSpPr>
              <p:spPr bwMode="auto">
                <a:xfrm>
                  <a:off x="6571300" y="987654"/>
                  <a:ext cx="1074919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/>
                    <a:t>Com</a:t>
                  </a:r>
                  <a:r>
                    <a:rPr lang="de-CH" sz="900" dirty="0"/>
                    <a:t>. </a:t>
                  </a:r>
                  <a:r>
                    <a:rPr lang="de-CH" sz="900" dirty="0" err="1"/>
                    <a:t>diaconale</a:t>
                  </a:r>
                  <a:endParaRPr lang="en-US" sz="900" dirty="0"/>
                </a:p>
              </p:txBody>
            </p:sp>
            <p:sp>
              <p:nvSpPr>
                <p:cNvPr id="216" name="Textfeld 215"/>
                <p:cNvSpPr txBox="1"/>
                <p:nvPr/>
              </p:nvSpPr>
              <p:spPr bwMode="auto">
                <a:xfrm>
                  <a:off x="7880770" y="3112242"/>
                  <a:ext cx="1082379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/>
                    <a:t>Com</a:t>
                  </a:r>
                  <a:r>
                    <a:rPr lang="de-CH" sz="900" dirty="0"/>
                    <a:t>. </a:t>
                  </a:r>
                  <a:r>
                    <a:rPr lang="de-CH" sz="900" dirty="0" err="1"/>
                    <a:t>archives</a:t>
                  </a:r>
                  <a:endParaRPr lang="en-US" sz="900" dirty="0"/>
                </a:p>
              </p:txBody>
            </p:sp>
            <p:sp>
              <p:nvSpPr>
                <p:cNvPr id="129" name="Textfeld 128"/>
                <p:cNvSpPr txBox="1"/>
                <p:nvPr/>
              </p:nvSpPr>
              <p:spPr bwMode="auto">
                <a:xfrm>
                  <a:off x="1410138" y="2908928"/>
                  <a:ext cx="1069399" cy="52634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Service </a:t>
                  </a:r>
                  <a:r>
                    <a:rPr lang="de-CH" sz="900" dirty="0" err="1"/>
                    <a:t>auprès</a:t>
                  </a:r>
                  <a:r>
                    <a:rPr lang="de-CH" sz="900" dirty="0"/>
                    <a:t> des </a:t>
                  </a:r>
                  <a:r>
                    <a:rPr lang="de-CH" sz="900" dirty="0" err="1"/>
                    <a:t>populations</a:t>
                  </a:r>
                  <a:r>
                    <a:rPr lang="de-CH" sz="900" dirty="0"/>
                    <a:t> </a:t>
                  </a:r>
                  <a:r>
                    <a:rPr lang="de-CH" sz="900" dirty="0" err="1"/>
                    <a:t>migrantes</a:t>
                  </a:r>
                  <a:endParaRPr lang="en-US" sz="900" dirty="0"/>
                </a:p>
              </p:txBody>
            </p:sp>
            <p:cxnSp>
              <p:nvCxnSpPr>
                <p:cNvPr id="263" name="Gerade Verbindung 262"/>
                <p:cNvCxnSpPr/>
                <p:nvPr/>
              </p:nvCxnSpPr>
              <p:spPr bwMode="auto">
                <a:xfrm>
                  <a:off x="2637767" y="1257379"/>
                  <a:ext cx="177447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Gerade Verbindung 269"/>
                <p:cNvCxnSpPr/>
                <p:nvPr/>
              </p:nvCxnSpPr>
              <p:spPr bwMode="auto">
                <a:xfrm>
                  <a:off x="6472739" y="1108694"/>
                  <a:ext cx="177448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Textfeld 152"/>
                <p:cNvSpPr txBox="1"/>
                <p:nvPr/>
              </p:nvSpPr>
              <p:spPr bwMode="auto">
                <a:xfrm>
                  <a:off x="1416205" y="3505970"/>
                  <a:ext cx="1060586" cy="239246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Ministère</a:t>
                  </a:r>
                  <a:endParaRPr lang="en-US" sz="900" dirty="0"/>
                </a:p>
              </p:txBody>
            </p:sp>
            <p:cxnSp>
              <p:nvCxnSpPr>
                <p:cNvPr id="154" name="Gerade Verbindung 153"/>
                <p:cNvCxnSpPr/>
                <p:nvPr/>
              </p:nvCxnSpPr>
              <p:spPr bwMode="auto">
                <a:xfrm>
                  <a:off x="1332838" y="1108694"/>
                  <a:ext cx="177448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Gerade Verbindung 147"/>
                <p:cNvCxnSpPr/>
                <p:nvPr/>
              </p:nvCxnSpPr>
              <p:spPr bwMode="auto">
                <a:xfrm>
                  <a:off x="2634473" y="4256999"/>
                  <a:ext cx="177448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Gerade Verbindung 295"/>
                <p:cNvCxnSpPr/>
                <p:nvPr/>
              </p:nvCxnSpPr>
              <p:spPr bwMode="auto">
                <a:xfrm flipH="1">
                  <a:off x="2599854" y="823493"/>
                  <a:ext cx="34619" cy="39835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Gerade Verbindung 305"/>
                <p:cNvCxnSpPr/>
                <p:nvPr/>
              </p:nvCxnSpPr>
              <p:spPr bwMode="auto">
                <a:xfrm>
                  <a:off x="5206584" y="814572"/>
                  <a:ext cx="1569" cy="116627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Gerade Verbindung 313"/>
                <p:cNvCxnSpPr/>
                <p:nvPr/>
              </p:nvCxnSpPr>
              <p:spPr bwMode="auto">
                <a:xfrm flipH="1">
                  <a:off x="6479964" y="815472"/>
                  <a:ext cx="1634" cy="271787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Gerade Verbindung 320"/>
                <p:cNvCxnSpPr/>
                <p:nvPr/>
              </p:nvCxnSpPr>
              <p:spPr bwMode="auto">
                <a:xfrm>
                  <a:off x="7767703" y="815472"/>
                  <a:ext cx="18394" cy="28010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Gerade Verbindung 222"/>
                <p:cNvCxnSpPr/>
                <p:nvPr/>
              </p:nvCxnSpPr>
              <p:spPr bwMode="auto">
                <a:xfrm>
                  <a:off x="71784" y="814572"/>
                  <a:ext cx="0" cy="3380857"/>
                </a:xfrm>
                <a:prstGeom prst="line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Gerade Verbindung 198"/>
                <p:cNvCxnSpPr/>
                <p:nvPr/>
              </p:nvCxnSpPr>
              <p:spPr>
                <a:xfrm>
                  <a:off x="3918942" y="814983"/>
                  <a:ext cx="0" cy="23136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Gerade Verbindung 171"/>
                <p:cNvCxnSpPr/>
                <p:nvPr/>
              </p:nvCxnSpPr>
              <p:spPr bwMode="auto">
                <a:xfrm>
                  <a:off x="1326102" y="790362"/>
                  <a:ext cx="31906" cy="4217580"/>
                </a:xfrm>
                <a:prstGeom prst="line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1" name="Textfeld 180"/>
                <p:cNvSpPr txBox="1">
                  <a:spLocks noChangeArrowheads="1"/>
                </p:cNvSpPr>
                <p:nvPr/>
              </p:nvSpPr>
              <p:spPr bwMode="auto">
                <a:xfrm>
                  <a:off x="6571702" y="2598955"/>
                  <a:ext cx="1074517" cy="66966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Société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des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organistes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protestants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jurassiens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85" name="Gerade Verbindung 284"/>
                <p:cNvCxnSpPr/>
                <p:nvPr/>
              </p:nvCxnSpPr>
              <p:spPr bwMode="auto">
                <a:xfrm>
                  <a:off x="6479964" y="2946385"/>
                  <a:ext cx="177448" cy="0"/>
                </a:xfrm>
                <a:prstGeom prst="line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96" name="Textfeld 180"/>
                <p:cNvSpPr txBox="1">
                  <a:spLocks noChangeArrowheads="1"/>
                </p:cNvSpPr>
                <p:nvPr/>
              </p:nvSpPr>
              <p:spPr bwMode="auto">
                <a:xfrm>
                  <a:off x="5286349" y="1504816"/>
                  <a:ext cx="1067296" cy="95698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Fondation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pour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la pastorale  des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réformés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alémaniques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dans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le Jura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bernois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28" name="Textfeld 293"/>
                <p:cNvSpPr txBox="1">
                  <a:spLocks noChangeArrowheads="1"/>
                </p:cNvSpPr>
                <p:nvPr/>
              </p:nvSpPr>
              <p:spPr bwMode="auto">
                <a:xfrm>
                  <a:off x="2752816" y="3647381"/>
                  <a:ext cx="1056090" cy="23858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/>
                    <a:t>CSP</a:t>
                  </a:r>
                  <a:endParaRPr lang="en-US" sz="900"/>
                </a:p>
              </p:txBody>
            </p:sp>
            <p:sp>
              <p:nvSpPr>
                <p:cNvPr id="4142" name="Textfeld 295"/>
                <p:cNvSpPr txBox="1">
                  <a:spLocks noChangeArrowheads="1"/>
                </p:cNvSpPr>
                <p:nvPr/>
              </p:nvSpPr>
              <p:spPr bwMode="auto">
                <a:xfrm>
                  <a:off x="2761541" y="4475051"/>
                  <a:ext cx="1070033" cy="6463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>
                      <a:latin typeface="+mj-lt"/>
                    </a:rPr>
                    <a:t>Fraternité</a:t>
                  </a:r>
                  <a:r>
                    <a:rPr lang="de-CH" sz="900" dirty="0">
                      <a:latin typeface="+mj-lt"/>
                    </a:rPr>
                    <a:t> des </a:t>
                  </a:r>
                  <a:r>
                    <a:rPr lang="de-CH" sz="900" dirty="0" err="1">
                      <a:latin typeface="+mj-lt"/>
                    </a:rPr>
                    <a:t>personnes</a:t>
                  </a:r>
                  <a:r>
                    <a:rPr lang="de-CH" sz="900" dirty="0">
                      <a:latin typeface="+mj-lt"/>
                    </a:rPr>
                    <a:t> </a:t>
                  </a:r>
                  <a:r>
                    <a:rPr lang="de-CH" sz="900" dirty="0" err="1">
                      <a:latin typeface="+mj-lt"/>
                    </a:rPr>
                    <a:t>malades</a:t>
                  </a:r>
                  <a:r>
                    <a:rPr lang="de-CH" sz="900" dirty="0">
                      <a:latin typeface="+mj-lt"/>
                    </a:rPr>
                    <a:t> et </a:t>
                  </a:r>
                  <a:r>
                    <a:rPr lang="de-CH" sz="900" dirty="0" err="1">
                      <a:latin typeface="+mj-lt"/>
                    </a:rPr>
                    <a:t>handicapées</a:t>
                  </a:r>
                  <a:endParaRPr lang="en-US" sz="900" dirty="0">
                    <a:latin typeface="+mj-lt"/>
                  </a:endParaRPr>
                </a:p>
              </p:txBody>
            </p:sp>
            <p:sp>
              <p:nvSpPr>
                <p:cNvPr id="3134" name="Textfeld 312"/>
                <p:cNvSpPr txBox="1">
                  <a:spLocks noChangeArrowheads="1"/>
                </p:cNvSpPr>
                <p:nvPr/>
              </p:nvSpPr>
              <p:spPr bwMode="auto">
                <a:xfrm>
                  <a:off x="1436492" y="4180327"/>
                  <a:ext cx="1040299" cy="23925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/>
                    <a:t>CS / CEVAA</a:t>
                  </a:r>
                  <a:endParaRPr lang="en-US" sz="900" dirty="0"/>
                </a:p>
              </p:txBody>
            </p:sp>
            <p:sp>
              <p:nvSpPr>
                <p:cNvPr id="3135" name="Textfeld 313"/>
                <p:cNvSpPr txBox="1">
                  <a:spLocks noChangeArrowheads="1"/>
                </p:cNvSpPr>
                <p:nvPr/>
              </p:nvSpPr>
              <p:spPr bwMode="auto">
                <a:xfrm>
                  <a:off x="1440535" y="4533105"/>
                  <a:ext cx="1067924" cy="23858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de-CH" sz="900" dirty="0"/>
                    <a:t>CS / CEPPLE</a:t>
                  </a:r>
                  <a:endParaRPr lang="en-US" sz="900" dirty="0"/>
                </a:p>
              </p:txBody>
            </p:sp>
            <p:sp>
              <p:nvSpPr>
                <p:cNvPr id="3143" name="Textfeld 293"/>
                <p:cNvSpPr txBox="1">
                  <a:spLocks noChangeArrowheads="1"/>
                </p:cNvSpPr>
                <p:nvPr/>
              </p:nvSpPr>
              <p:spPr bwMode="auto">
                <a:xfrm>
                  <a:off x="4025517" y="3025607"/>
                  <a:ext cx="1038681" cy="23858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/>
                    <a:t>COMCAT</a:t>
                  </a:r>
                  <a:endParaRPr lang="en-US" sz="900"/>
                </a:p>
              </p:txBody>
            </p:sp>
            <p:sp>
              <p:nvSpPr>
                <p:cNvPr id="3145" name="Textfeld 293"/>
                <p:cNvSpPr txBox="1">
                  <a:spLocks noChangeArrowheads="1"/>
                </p:cNvSpPr>
                <p:nvPr/>
              </p:nvSpPr>
              <p:spPr bwMode="auto">
                <a:xfrm>
                  <a:off x="6575559" y="1337087"/>
                  <a:ext cx="1070660" cy="23925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 err="1"/>
                    <a:t>Com</a:t>
                  </a:r>
                  <a:r>
                    <a:rPr lang="de-CH" sz="900" dirty="0"/>
                    <a:t>. des </a:t>
                  </a:r>
                  <a:r>
                    <a:rPr lang="de-CH" sz="900" dirty="0" err="1"/>
                    <a:t>stages</a:t>
                  </a:r>
                  <a:endParaRPr lang="en-US" sz="900" dirty="0"/>
                </a:p>
              </p:txBody>
            </p:sp>
            <p:sp>
              <p:nvSpPr>
                <p:cNvPr id="3146" name="Textfeld 180"/>
                <p:cNvSpPr txBox="1">
                  <a:spLocks noChangeArrowheads="1"/>
                </p:cNvSpPr>
                <p:nvPr/>
              </p:nvSpPr>
              <p:spPr bwMode="auto">
                <a:xfrm>
                  <a:off x="6565313" y="1692923"/>
                  <a:ext cx="1074436" cy="38279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Rédaction</a:t>
                  </a:r>
                  <a:r>
                    <a:rPr lang="en-US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du </a:t>
                  </a:r>
                </a:p>
                <a:p>
                  <a:pPr algn="ctr"/>
                  <a:r>
                    <a:rPr lang="en-US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journal </a:t>
                  </a:r>
                  <a:r>
                    <a:rPr lang="en-US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romand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2" name="Textfeld 311"/>
                <p:cNvSpPr txBox="1"/>
                <p:nvPr/>
              </p:nvSpPr>
              <p:spPr bwMode="auto">
                <a:xfrm>
                  <a:off x="1402665" y="2064308"/>
                  <a:ext cx="1055191" cy="669663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DM </a:t>
                  </a:r>
                  <a:r>
                    <a:rPr lang="de-CH" sz="900" dirty="0" err="1"/>
                    <a:t>Echange</a:t>
                  </a:r>
                  <a:r>
                    <a:rPr lang="de-CH" sz="900" dirty="0"/>
                    <a:t> et Mission</a:t>
                  </a:r>
                </a:p>
                <a:p>
                  <a:pPr algn="ctr">
                    <a:defRPr/>
                  </a:pPr>
                  <a:r>
                    <a:rPr lang="de-CH" sz="900" dirty="0"/>
                    <a:t>Synode </a:t>
                  </a:r>
                  <a:r>
                    <a:rPr lang="de-CH" sz="900" dirty="0" err="1"/>
                    <a:t>missionnaire</a:t>
                  </a:r>
                  <a:endParaRPr lang="en-US" sz="900" dirty="0"/>
                </a:p>
              </p:txBody>
            </p:sp>
            <p:cxnSp>
              <p:nvCxnSpPr>
                <p:cNvPr id="279" name="Gerade Verbindung 278"/>
                <p:cNvCxnSpPr/>
                <p:nvPr/>
              </p:nvCxnSpPr>
              <p:spPr bwMode="auto">
                <a:xfrm>
                  <a:off x="3931709" y="3126184"/>
                  <a:ext cx="177447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Gerade Verbindung 279"/>
                <p:cNvCxnSpPr/>
                <p:nvPr/>
              </p:nvCxnSpPr>
              <p:spPr bwMode="auto">
                <a:xfrm>
                  <a:off x="5197625" y="1985413"/>
                  <a:ext cx="177447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Gerade Verbindung 280"/>
                <p:cNvCxnSpPr/>
                <p:nvPr/>
              </p:nvCxnSpPr>
              <p:spPr bwMode="auto">
                <a:xfrm>
                  <a:off x="6479964" y="1884320"/>
                  <a:ext cx="177448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Gerade Verbindung 281"/>
                <p:cNvCxnSpPr/>
                <p:nvPr/>
              </p:nvCxnSpPr>
              <p:spPr bwMode="auto">
                <a:xfrm>
                  <a:off x="6479964" y="1456712"/>
                  <a:ext cx="177448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Gerade Verbindung 353"/>
                <p:cNvCxnSpPr/>
                <p:nvPr/>
              </p:nvCxnSpPr>
              <p:spPr bwMode="auto">
                <a:xfrm>
                  <a:off x="1355852" y="5007942"/>
                  <a:ext cx="142901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Gerade Verbindung 356"/>
                <p:cNvCxnSpPr/>
                <p:nvPr/>
              </p:nvCxnSpPr>
              <p:spPr bwMode="auto">
                <a:xfrm>
                  <a:off x="1356598" y="4294012"/>
                  <a:ext cx="142901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Gerade Verbindung 357"/>
                <p:cNvCxnSpPr/>
                <p:nvPr/>
              </p:nvCxnSpPr>
              <p:spPr bwMode="auto">
                <a:xfrm>
                  <a:off x="1350149" y="4672997"/>
                  <a:ext cx="141330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Gerade Verbindung 146"/>
                <p:cNvCxnSpPr/>
                <p:nvPr/>
              </p:nvCxnSpPr>
              <p:spPr bwMode="auto">
                <a:xfrm>
                  <a:off x="2609915" y="3343074"/>
                  <a:ext cx="142901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Gerade Verbindung 170"/>
                <p:cNvCxnSpPr/>
                <p:nvPr/>
              </p:nvCxnSpPr>
              <p:spPr bwMode="auto">
                <a:xfrm>
                  <a:off x="1338687" y="2435860"/>
                  <a:ext cx="142901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20" name="Textfeld 172"/>
                <p:cNvSpPr txBox="1">
                  <a:spLocks noChangeArrowheads="1"/>
                </p:cNvSpPr>
                <p:nvPr/>
              </p:nvSpPr>
              <p:spPr bwMode="auto">
                <a:xfrm>
                  <a:off x="5290168" y="979360"/>
                  <a:ext cx="1067828" cy="382794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Centre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de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Sornetan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326" name="Gerade Verbindung 325"/>
                <p:cNvCxnSpPr/>
                <p:nvPr/>
              </p:nvCxnSpPr>
              <p:spPr bwMode="auto">
                <a:xfrm>
                  <a:off x="5206584" y="1178490"/>
                  <a:ext cx="177448" cy="0"/>
                </a:xfrm>
                <a:prstGeom prst="line">
                  <a:avLst/>
                </a:prstGeom>
                <a:ln w="1905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9" name="Textfeld 168"/>
                <p:cNvSpPr txBox="1"/>
                <p:nvPr/>
              </p:nvSpPr>
              <p:spPr bwMode="auto">
                <a:xfrm>
                  <a:off x="1427303" y="3802726"/>
                  <a:ext cx="1049488" cy="239246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Commission </a:t>
                  </a:r>
                  <a:endParaRPr lang="en-US" sz="900" dirty="0"/>
                </a:p>
              </p:txBody>
            </p:sp>
            <p:sp>
              <p:nvSpPr>
                <p:cNvPr id="161" name="Textfeld 293"/>
                <p:cNvSpPr txBox="1">
                  <a:spLocks noChangeArrowheads="1"/>
                </p:cNvSpPr>
                <p:nvPr/>
              </p:nvSpPr>
              <p:spPr bwMode="auto">
                <a:xfrm>
                  <a:off x="6579944" y="2198931"/>
                  <a:ext cx="1053289" cy="239246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 err="1"/>
                    <a:t>Com</a:t>
                  </a:r>
                  <a:r>
                    <a:rPr lang="de-CH" sz="900" dirty="0"/>
                    <a:t>. de  </a:t>
                  </a:r>
                  <a:r>
                    <a:rPr lang="de-CH" sz="900" dirty="0" err="1"/>
                    <a:t>liturgie</a:t>
                  </a:r>
                  <a:endParaRPr lang="en-US" sz="900" dirty="0"/>
                </a:p>
              </p:txBody>
            </p:sp>
            <p:cxnSp>
              <p:nvCxnSpPr>
                <p:cNvPr id="163" name="Gerade Verbindung 162"/>
                <p:cNvCxnSpPr/>
                <p:nvPr/>
              </p:nvCxnSpPr>
              <p:spPr>
                <a:xfrm flipH="1">
                  <a:off x="6479964" y="3440657"/>
                  <a:ext cx="2346" cy="1786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Gerade Verbindung 174"/>
                <p:cNvCxnSpPr/>
                <p:nvPr/>
              </p:nvCxnSpPr>
              <p:spPr>
                <a:xfrm>
                  <a:off x="6479964" y="2321393"/>
                  <a:ext cx="142459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 Verbindung 361"/>
                <p:cNvCxnSpPr/>
                <p:nvPr/>
              </p:nvCxnSpPr>
              <p:spPr bwMode="auto">
                <a:xfrm>
                  <a:off x="2634473" y="4807004"/>
                  <a:ext cx="142901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74" name="Textfeld 364"/>
                <p:cNvSpPr txBox="1">
                  <a:spLocks noChangeArrowheads="1"/>
                </p:cNvSpPr>
                <p:nvPr/>
              </p:nvSpPr>
              <p:spPr bwMode="auto">
                <a:xfrm>
                  <a:off x="6241957" y="5390163"/>
                  <a:ext cx="1353199" cy="239956"/>
                </a:xfrm>
                <a:prstGeom prst="rect">
                  <a:avLst/>
                </a:prstGeom>
                <a:noFill/>
                <a:ln w="2857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Partenariat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financier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2" name="Textfeld 364"/>
                <p:cNvSpPr txBox="1">
                  <a:spLocks noChangeArrowheads="1"/>
                </p:cNvSpPr>
                <p:nvPr/>
              </p:nvSpPr>
              <p:spPr bwMode="auto">
                <a:xfrm>
                  <a:off x="4744697" y="5392754"/>
                  <a:ext cx="1353199" cy="239956"/>
                </a:xfrm>
                <a:prstGeom prst="rect">
                  <a:avLst/>
                </a:prstGeom>
                <a:noFill/>
                <a:ln w="28575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Contrat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de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prestation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4" name="Textfeld 364"/>
                <p:cNvSpPr txBox="1">
                  <a:spLocks noChangeArrowheads="1"/>
                </p:cNvSpPr>
                <p:nvPr/>
              </p:nvSpPr>
              <p:spPr bwMode="auto">
                <a:xfrm>
                  <a:off x="1597785" y="5402576"/>
                  <a:ext cx="1424589" cy="2308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Relation institutionelle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7" name="Textfeld 364"/>
                <p:cNvSpPr txBox="1">
                  <a:spLocks noChangeArrowheads="1"/>
                </p:cNvSpPr>
                <p:nvPr/>
              </p:nvSpPr>
              <p:spPr bwMode="auto">
                <a:xfrm>
                  <a:off x="149480" y="5392754"/>
                  <a:ext cx="1353199" cy="239956"/>
                </a:xfrm>
                <a:prstGeom prst="rect">
                  <a:avLst/>
                </a:prstGeom>
                <a:noFill/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Autorité</a:t>
                  </a:r>
                  <a:r>
                    <a:rPr lang="de-CH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directe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ZoneTexte 19"/>
                <p:cNvSpPr txBox="1"/>
                <p:nvPr/>
              </p:nvSpPr>
              <p:spPr>
                <a:xfrm>
                  <a:off x="7880770" y="3472774"/>
                  <a:ext cx="1082379" cy="230832"/>
                </a:xfrm>
                <a:prstGeom prst="rect">
                  <a:avLst/>
                </a:prstGeom>
                <a:solidFill>
                  <a:srgbClr val="92D050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CH" sz="900" dirty="0"/>
                    <a:t>Mémoires d’Ici</a:t>
                  </a:r>
                </a:p>
              </p:txBody>
            </p:sp>
            <p:grpSp>
              <p:nvGrpSpPr>
                <p:cNvPr id="52" name="Grouper 51"/>
                <p:cNvGrpSpPr/>
                <p:nvPr/>
              </p:nvGrpSpPr>
              <p:grpSpPr>
                <a:xfrm>
                  <a:off x="7763032" y="1363317"/>
                  <a:ext cx="1200118" cy="1216941"/>
                  <a:chOff x="7799006" y="1310841"/>
                  <a:chExt cx="1200118" cy="1216941"/>
                </a:xfrm>
              </p:grpSpPr>
              <p:cxnSp>
                <p:nvCxnSpPr>
                  <p:cNvPr id="51" name="Connecteur droit 50"/>
                  <p:cNvCxnSpPr>
                    <a:stCxn id="3154" idx="2"/>
                    <a:endCxn id="140" idx="2"/>
                  </p:cNvCxnSpPr>
                  <p:nvPr/>
                </p:nvCxnSpPr>
                <p:spPr>
                  <a:xfrm flipH="1">
                    <a:off x="8459454" y="1680172"/>
                    <a:ext cx="2336" cy="847610"/>
                  </a:xfrm>
                  <a:prstGeom prst="line">
                    <a:avLst/>
                  </a:prstGeom>
                  <a:ln w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54" name="Textfeld 2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24456" y="1310841"/>
                    <a:ext cx="1074668" cy="369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de-CH" sz="900" dirty="0"/>
                      <a:t>Communications - </a:t>
                    </a:r>
                    <a:r>
                      <a:rPr lang="de-CH" sz="900" dirty="0" err="1"/>
                      <a:t>médias</a:t>
                    </a:r>
                    <a:endParaRPr lang="en-US" sz="900" dirty="0"/>
                  </a:p>
                </p:txBody>
              </p:sp>
              <p:cxnSp>
                <p:nvCxnSpPr>
                  <p:cNvPr id="272" name="Gerade Verbindung 271"/>
                  <p:cNvCxnSpPr>
                    <a:stCxn id="140" idx="1"/>
                  </p:cNvCxnSpPr>
                  <p:nvPr/>
                </p:nvCxnSpPr>
                <p:spPr bwMode="auto">
                  <a:xfrm>
                    <a:off x="7919785" y="2412366"/>
                    <a:ext cx="158882" cy="27168"/>
                  </a:xfrm>
                  <a:prstGeom prst="line">
                    <a:avLst/>
                  </a:prstGeom>
                  <a:ln w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" name="Textfeld 2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19785" y="2296950"/>
                    <a:ext cx="1079338" cy="230832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de-CH" sz="900" dirty="0"/>
                      <a:t>Commission</a:t>
                    </a:r>
                    <a:endParaRPr lang="en-US" sz="900" dirty="0"/>
                  </a:p>
                </p:txBody>
              </p:sp>
              <p:sp>
                <p:nvSpPr>
                  <p:cNvPr id="142" name="Textfeld 2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24204" y="1805391"/>
                    <a:ext cx="1074919" cy="369332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de-CH" sz="900" dirty="0" err="1"/>
                      <a:t>Spécialistes</a:t>
                    </a:r>
                    <a:r>
                      <a:rPr lang="de-CH" sz="900" dirty="0"/>
                      <a:t> </a:t>
                    </a:r>
                    <a:r>
                      <a:rPr lang="de-CH" sz="900" dirty="0" err="1"/>
                      <a:t>communication</a:t>
                    </a:r>
                    <a:endParaRPr lang="en-US" sz="900" dirty="0"/>
                  </a:p>
                </p:txBody>
              </p:sp>
              <p:cxnSp>
                <p:nvCxnSpPr>
                  <p:cNvPr id="155" name="Connecteur droit 154"/>
                  <p:cNvCxnSpPr>
                    <a:stCxn id="3154" idx="1"/>
                  </p:cNvCxnSpPr>
                  <p:nvPr/>
                </p:nvCxnSpPr>
                <p:spPr>
                  <a:xfrm flipH="1">
                    <a:off x="7799006" y="1495507"/>
                    <a:ext cx="125450" cy="1243"/>
                  </a:xfrm>
                  <a:prstGeom prst="line">
                    <a:avLst/>
                  </a:prstGeom>
                  <a:ln w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6" name="Connecteur droit 145"/>
                <p:cNvCxnSpPr>
                  <a:stCxn id="3151" idx="1"/>
                </p:cNvCxnSpPr>
                <p:nvPr/>
              </p:nvCxnSpPr>
              <p:spPr>
                <a:xfrm flipH="1">
                  <a:off x="6468862" y="2960423"/>
                  <a:ext cx="162112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ZoneTexte 27"/>
                <p:cNvSpPr txBox="1"/>
                <p:nvPr/>
              </p:nvSpPr>
              <p:spPr>
                <a:xfrm>
                  <a:off x="199135" y="1725725"/>
                  <a:ext cx="1057672" cy="2308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900"/>
                    <a:t>Conseil Synodal</a:t>
                  </a:r>
                </a:p>
              </p:txBody>
            </p:sp>
            <p:cxnSp>
              <p:nvCxnSpPr>
                <p:cNvPr id="149" name="Gerade Verbindung 360"/>
                <p:cNvCxnSpPr/>
                <p:nvPr/>
              </p:nvCxnSpPr>
              <p:spPr bwMode="auto">
                <a:xfrm>
                  <a:off x="78815" y="1841141"/>
                  <a:ext cx="141330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ZoneTexte 151"/>
                <p:cNvSpPr txBox="1"/>
                <p:nvPr/>
              </p:nvSpPr>
              <p:spPr>
                <a:xfrm>
                  <a:off x="216735" y="3028231"/>
                  <a:ext cx="1030883" cy="2308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900"/>
                    <a:t>CER</a:t>
                  </a:r>
                  <a:endParaRPr lang="fr-FR" sz="900" dirty="0"/>
                </a:p>
              </p:txBody>
            </p:sp>
            <p:sp>
              <p:nvSpPr>
                <p:cNvPr id="158" name="ZoneTexte 157"/>
                <p:cNvSpPr txBox="1"/>
                <p:nvPr/>
              </p:nvSpPr>
              <p:spPr>
                <a:xfrm>
                  <a:off x="205877" y="2096073"/>
                  <a:ext cx="1050930" cy="784830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900" dirty="0"/>
                    <a:t>Conseil Eglise Réformée Evangélique </a:t>
                  </a:r>
                  <a:r>
                    <a:rPr lang="fr-FR" sz="900" dirty="0" err="1"/>
                    <a:t>Rép</a:t>
                  </a:r>
                  <a:r>
                    <a:rPr lang="fr-FR" sz="900" dirty="0"/>
                    <a:t>. et Canton du Jura</a:t>
                  </a:r>
                </a:p>
              </p:txBody>
            </p:sp>
            <p:sp>
              <p:nvSpPr>
                <p:cNvPr id="168" name="ZoneTexte 167"/>
                <p:cNvSpPr txBox="1"/>
                <p:nvPr/>
              </p:nvSpPr>
              <p:spPr>
                <a:xfrm>
                  <a:off x="212260" y="3403524"/>
                  <a:ext cx="1030127" cy="507831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900" dirty="0"/>
                    <a:t>Eglises réformées francophones</a:t>
                  </a:r>
                </a:p>
              </p:txBody>
            </p:sp>
            <p:sp>
              <p:nvSpPr>
                <p:cNvPr id="170" name="ZoneTexte 169"/>
                <p:cNvSpPr txBox="1"/>
                <p:nvPr/>
              </p:nvSpPr>
              <p:spPr>
                <a:xfrm>
                  <a:off x="214692" y="4053240"/>
                  <a:ext cx="1026292" cy="23083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900" dirty="0"/>
                    <a:t>Diocèse</a:t>
                  </a:r>
                </a:p>
              </p:txBody>
            </p:sp>
            <p:cxnSp>
              <p:nvCxnSpPr>
                <p:cNvPr id="176" name="Gerade Verbindung 360"/>
                <p:cNvCxnSpPr/>
                <p:nvPr/>
              </p:nvCxnSpPr>
              <p:spPr bwMode="auto">
                <a:xfrm>
                  <a:off x="71784" y="2478382"/>
                  <a:ext cx="141330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Gerade Verbindung 360"/>
                <p:cNvCxnSpPr/>
                <p:nvPr/>
              </p:nvCxnSpPr>
              <p:spPr bwMode="auto">
                <a:xfrm>
                  <a:off x="78815" y="3143647"/>
                  <a:ext cx="141330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Gerade Verbindung 360"/>
                <p:cNvCxnSpPr/>
                <p:nvPr/>
              </p:nvCxnSpPr>
              <p:spPr bwMode="auto">
                <a:xfrm>
                  <a:off x="70930" y="3671270"/>
                  <a:ext cx="141330" cy="0"/>
                </a:xfrm>
                <a:prstGeom prst="line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>
                  <a:stCxn id="297" idx="2"/>
                  <a:endCxn id="298" idx="0"/>
                </p:cNvCxnSpPr>
                <p:nvPr/>
              </p:nvCxnSpPr>
              <p:spPr>
                <a:xfrm>
                  <a:off x="1948751" y="1219415"/>
                  <a:ext cx="52" cy="107803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Connecteur droit 181"/>
                <p:cNvCxnSpPr/>
                <p:nvPr/>
              </p:nvCxnSpPr>
              <p:spPr>
                <a:xfrm>
                  <a:off x="1950406" y="1545353"/>
                  <a:ext cx="52" cy="107803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Connecteur droit 183"/>
                <p:cNvCxnSpPr/>
                <p:nvPr/>
              </p:nvCxnSpPr>
              <p:spPr>
                <a:xfrm>
                  <a:off x="1928578" y="3425546"/>
                  <a:ext cx="52" cy="107803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Connecteur droit 186"/>
                <p:cNvCxnSpPr/>
                <p:nvPr/>
              </p:nvCxnSpPr>
              <p:spPr>
                <a:xfrm>
                  <a:off x="1927185" y="3712772"/>
                  <a:ext cx="52" cy="107803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Gerade Verbindung 153"/>
                <p:cNvCxnSpPr/>
                <p:nvPr/>
              </p:nvCxnSpPr>
              <p:spPr bwMode="auto">
                <a:xfrm>
                  <a:off x="1341017" y="3172098"/>
                  <a:ext cx="177448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feld 296"/>
                <p:cNvSpPr txBox="1"/>
                <p:nvPr/>
              </p:nvSpPr>
              <p:spPr bwMode="auto">
                <a:xfrm>
                  <a:off x="2750911" y="991939"/>
                  <a:ext cx="1067828" cy="646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/>
                    <a:t>Aumônerie</a:t>
                  </a:r>
                  <a:r>
                    <a:rPr lang="de-CH" sz="900" dirty="0"/>
                    <a:t> </a:t>
                  </a:r>
                  <a:r>
                    <a:rPr lang="de-CH" sz="900" dirty="0" err="1"/>
                    <a:t>oecuménique</a:t>
                  </a:r>
                  <a:r>
                    <a:rPr lang="de-CH" sz="900" dirty="0"/>
                    <a:t> des </a:t>
                  </a:r>
                  <a:r>
                    <a:rPr lang="de-CH" sz="900" dirty="0" err="1"/>
                    <a:t>personnes</a:t>
                  </a:r>
                  <a:r>
                    <a:rPr lang="de-CH" sz="900" dirty="0"/>
                    <a:t> </a:t>
                  </a:r>
                  <a:r>
                    <a:rPr lang="de-CH" sz="900" dirty="0" err="1"/>
                    <a:t>handicapées</a:t>
                  </a:r>
                  <a:endParaRPr lang="en-US" sz="900" dirty="0"/>
                </a:p>
              </p:txBody>
            </p:sp>
            <p:grpSp>
              <p:nvGrpSpPr>
                <p:cNvPr id="37" name="Grouper 36"/>
                <p:cNvGrpSpPr/>
                <p:nvPr/>
              </p:nvGrpSpPr>
              <p:grpSpPr>
                <a:xfrm>
                  <a:off x="2750913" y="3045732"/>
                  <a:ext cx="1080334" cy="499127"/>
                  <a:chOff x="2749587" y="2995765"/>
                  <a:chExt cx="1161532" cy="499127"/>
                </a:xfrm>
              </p:grpSpPr>
              <p:sp>
                <p:nvSpPr>
                  <p:cNvPr id="35" name="ZoneTexte 34"/>
                  <p:cNvSpPr txBox="1"/>
                  <p:nvPr/>
                </p:nvSpPr>
                <p:spPr>
                  <a:xfrm>
                    <a:off x="3626233" y="2995765"/>
                    <a:ext cx="284886" cy="493212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txBody>
                  <a:bodyPr vert="wordArtVert" wrap="none" rtlCol="0">
                    <a:spAutoFit/>
                  </a:bodyPr>
                  <a:lstStyle/>
                  <a:p>
                    <a:r>
                      <a:rPr lang="fr-FR" sz="600"/>
                      <a:t>EREN</a:t>
                    </a: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2749587" y="3001985"/>
                    <a:ext cx="884888" cy="49290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267" name="Textfeld 266"/>
                  <p:cNvSpPr txBox="1"/>
                  <p:nvPr/>
                </p:nvSpPr>
                <p:spPr bwMode="auto">
                  <a:xfrm>
                    <a:off x="2793610" y="3056914"/>
                    <a:ext cx="877032" cy="338554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defRPr/>
                    </a:pPr>
                    <a:r>
                      <a:rPr lang="de-CH" sz="800" dirty="0" err="1"/>
                      <a:t>Communauté</a:t>
                    </a:r>
                    <a:r>
                      <a:rPr lang="de-CH" sz="800" dirty="0"/>
                      <a:t> des </a:t>
                    </a:r>
                    <a:r>
                      <a:rPr lang="de-CH" sz="800" dirty="0" err="1"/>
                      <a:t>sourds</a:t>
                    </a:r>
                    <a:endParaRPr lang="en-US" sz="800" dirty="0"/>
                  </a:p>
                </p:txBody>
              </p:sp>
            </p:grpSp>
            <p:cxnSp>
              <p:nvCxnSpPr>
                <p:cNvPr id="156" name="Gerade Verbindung 361"/>
                <p:cNvCxnSpPr/>
                <p:nvPr/>
              </p:nvCxnSpPr>
              <p:spPr bwMode="auto">
                <a:xfrm>
                  <a:off x="2618299" y="3804015"/>
                  <a:ext cx="142901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Textfeld 364"/>
                <p:cNvSpPr txBox="1">
                  <a:spLocks noChangeArrowheads="1"/>
                </p:cNvSpPr>
                <p:nvPr/>
              </p:nvSpPr>
              <p:spPr bwMode="auto">
                <a:xfrm>
                  <a:off x="3176047" y="5399287"/>
                  <a:ext cx="1424589" cy="230832"/>
                </a:xfrm>
                <a:prstGeom prst="rect">
                  <a:avLst/>
                </a:prstGeom>
                <a:noFill/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Représentation</a:t>
                  </a:r>
                  <a:endParaRPr lang="en-US"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90" name="Gerade Verbindung 173"/>
                <p:cNvCxnSpPr/>
                <p:nvPr/>
              </p:nvCxnSpPr>
              <p:spPr>
                <a:xfrm>
                  <a:off x="3926025" y="2116329"/>
                  <a:ext cx="213688" cy="0"/>
                </a:xfrm>
                <a:prstGeom prst="line">
                  <a:avLst/>
                </a:prstGeom>
                <a:ln w="1905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Grouper 45"/>
                <p:cNvGrpSpPr/>
                <p:nvPr/>
              </p:nvGrpSpPr>
              <p:grpSpPr>
                <a:xfrm>
                  <a:off x="6476509" y="3434683"/>
                  <a:ext cx="1169710" cy="1157261"/>
                  <a:chOff x="6510014" y="3331502"/>
                  <a:chExt cx="1169710" cy="1157261"/>
                </a:xfrm>
              </p:grpSpPr>
              <p:sp>
                <p:nvSpPr>
                  <p:cNvPr id="203" name="Textfeld 202"/>
                  <p:cNvSpPr txBox="1"/>
                  <p:nvPr/>
                </p:nvSpPr>
                <p:spPr bwMode="auto">
                  <a:xfrm>
                    <a:off x="6609065" y="3331502"/>
                    <a:ext cx="1063478" cy="369332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de-CH" sz="900" dirty="0"/>
                      <a:t>Pastorale </a:t>
                    </a:r>
                    <a:r>
                      <a:rPr lang="de-CH" sz="900" dirty="0" err="1"/>
                      <a:t>d‘arrondissement</a:t>
                    </a:r>
                    <a:endParaRPr lang="en-US" sz="900" dirty="0"/>
                  </a:p>
                </p:txBody>
              </p:sp>
              <p:cxnSp>
                <p:nvCxnSpPr>
                  <p:cNvPr id="286" name="Gerade Verbindung 285"/>
                  <p:cNvCxnSpPr/>
                  <p:nvPr/>
                </p:nvCxnSpPr>
                <p:spPr bwMode="auto">
                  <a:xfrm>
                    <a:off x="6510014" y="3513305"/>
                    <a:ext cx="177448" cy="0"/>
                  </a:xfrm>
                  <a:prstGeom prst="line">
                    <a:avLst/>
                  </a:prstGeom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4" name="Textfeld 203"/>
                  <p:cNvSpPr txBox="1"/>
                  <p:nvPr/>
                </p:nvSpPr>
                <p:spPr bwMode="auto">
                  <a:xfrm>
                    <a:off x="6609064" y="3818874"/>
                    <a:ext cx="1070660" cy="669889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fr-FR" sz="900" dirty="0"/>
                      <a:t>Fonds jurassien d’encouragement à la formation en Eglise </a:t>
                    </a:r>
                    <a:endParaRPr lang="en-US" sz="900" dirty="0"/>
                  </a:p>
                </p:txBody>
              </p:sp>
              <p:cxnSp>
                <p:nvCxnSpPr>
                  <p:cNvPr id="45" name="Connecteur droit 44"/>
                  <p:cNvCxnSpPr>
                    <a:stCxn id="203" idx="2"/>
                    <a:endCxn id="204" idx="0"/>
                  </p:cNvCxnSpPr>
                  <p:nvPr/>
                </p:nvCxnSpPr>
                <p:spPr>
                  <a:xfrm>
                    <a:off x="7140804" y="3700834"/>
                    <a:ext cx="3590" cy="118040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1" name="Textfeld 196"/>
                <p:cNvSpPr txBox="1"/>
                <p:nvPr/>
              </p:nvSpPr>
              <p:spPr bwMode="auto">
                <a:xfrm>
                  <a:off x="7890699" y="984027"/>
                  <a:ext cx="1074919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/>
                    <a:t>Finances</a:t>
                  </a:r>
                  <a:endParaRPr lang="en-US" sz="900" dirty="0"/>
                </a:p>
              </p:txBody>
            </p:sp>
            <p:cxnSp>
              <p:nvCxnSpPr>
                <p:cNvPr id="192" name="Connecteur droit 191"/>
                <p:cNvCxnSpPr/>
                <p:nvPr/>
              </p:nvCxnSpPr>
              <p:spPr>
                <a:xfrm flipH="1" flipV="1">
                  <a:off x="7773231" y="1108694"/>
                  <a:ext cx="117739" cy="1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" name="Textfeld 218"/>
                <p:cNvSpPr txBox="1">
                  <a:spLocks noChangeArrowheads="1"/>
                </p:cNvSpPr>
                <p:nvPr/>
              </p:nvSpPr>
              <p:spPr bwMode="auto">
                <a:xfrm>
                  <a:off x="7883811" y="2728561"/>
                  <a:ext cx="1079338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de-CH" sz="900" dirty="0"/>
                    <a:t>Internet</a:t>
                  </a:r>
                  <a:endParaRPr lang="en-US" sz="900" dirty="0"/>
                </a:p>
              </p:txBody>
            </p:sp>
            <p:cxnSp>
              <p:nvCxnSpPr>
                <p:cNvPr id="195" name="Connecteur droit 194"/>
                <p:cNvCxnSpPr/>
                <p:nvPr/>
              </p:nvCxnSpPr>
              <p:spPr>
                <a:xfrm flipH="1" flipV="1">
                  <a:off x="7773231" y="3227658"/>
                  <a:ext cx="117739" cy="1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Connecteur droit 195"/>
                <p:cNvCxnSpPr/>
                <p:nvPr/>
              </p:nvCxnSpPr>
              <p:spPr>
                <a:xfrm flipH="1" flipV="1">
                  <a:off x="7773533" y="2860369"/>
                  <a:ext cx="117739" cy="1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Connecteur droit 197"/>
                <p:cNvCxnSpPr/>
                <p:nvPr/>
              </p:nvCxnSpPr>
              <p:spPr>
                <a:xfrm flipH="1" flipV="1">
                  <a:off x="7786097" y="3607095"/>
                  <a:ext cx="117739" cy="1"/>
                </a:xfrm>
                <a:prstGeom prst="line">
                  <a:avLst/>
                </a:prstGeom>
                <a:ln w="1905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Textfeld 296"/>
                <p:cNvSpPr txBox="1"/>
                <p:nvPr/>
              </p:nvSpPr>
              <p:spPr bwMode="auto">
                <a:xfrm>
                  <a:off x="184929" y="990660"/>
                  <a:ext cx="1067828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 err="1"/>
                    <a:t>Secrétariat</a:t>
                  </a:r>
                  <a:endParaRPr lang="en-US" sz="900" dirty="0"/>
                </a:p>
              </p:txBody>
            </p:sp>
            <p:sp>
              <p:nvSpPr>
                <p:cNvPr id="202" name="Textfeld 296"/>
                <p:cNvSpPr txBox="1"/>
                <p:nvPr/>
              </p:nvSpPr>
              <p:spPr bwMode="auto">
                <a:xfrm>
                  <a:off x="183375" y="1357144"/>
                  <a:ext cx="1067828" cy="23083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de-CH" sz="900" dirty="0"/>
                    <a:t>RH</a:t>
                  </a:r>
                  <a:endParaRPr lang="en-US" sz="900" dirty="0"/>
                </a:p>
              </p:txBody>
            </p:sp>
            <p:cxnSp>
              <p:nvCxnSpPr>
                <p:cNvPr id="205" name="Gerade Verbindung 360"/>
                <p:cNvCxnSpPr/>
                <p:nvPr/>
              </p:nvCxnSpPr>
              <p:spPr bwMode="auto">
                <a:xfrm>
                  <a:off x="78815" y="4180327"/>
                  <a:ext cx="141330" cy="0"/>
                </a:xfrm>
                <a:prstGeom prst="line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 Verbindung 262"/>
                <p:cNvCxnSpPr/>
                <p:nvPr/>
              </p:nvCxnSpPr>
              <p:spPr bwMode="auto">
                <a:xfrm>
                  <a:off x="3915647" y="1102511"/>
                  <a:ext cx="177447" cy="0"/>
                </a:xfrm>
                <a:prstGeom prst="line">
                  <a:avLst/>
                </a:prstGeom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7" name="Rectangle 16"/>
          <p:cNvSpPr/>
          <p:nvPr/>
        </p:nvSpPr>
        <p:spPr>
          <a:xfrm>
            <a:off x="3780758" y="324433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CH" sz="12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166</Words>
  <Application>Microsoft Office PowerPoint</Application>
  <PresentationFormat>Affichage à l'écran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Présentation PowerPoint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PParoz</dc:creator>
  <cp:lastModifiedBy>Secrétariat</cp:lastModifiedBy>
  <cp:revision>181</cp:revision>
  <cp:lastPrinted>2017-06-21T11:59:25Z</cp:lastPrinted>
  <dcterms:created xsi:type="dcterms:W3CDTF">2012-10-31T07:53:51Z</dcterms:created>
  <dcterms:modified xsi:type="dcterms:W3CDTF">2018-11-26T13:09:28Z</dcterms:modified>
</cp:coreProperties>
</file>